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751" r:id="rId3"/>
    <p:sldId id="591" r:id="rId4"/>
    <p:sldId id="745" r:id="rId5"/>
    <p:sldId id="752" r:id="rId6"/>
    <p:sldId id="750" r:id="rId7"/>
    <p:sldId id="753" r:id="rId8"/>
    <p:sldId id="273" r:id="rId9"/>
    <p:sldId id="274" r:id="rId10"/>
    <p:sldId id="272" r:id="rId11"/>
    <p:sldId id="754" r:id="rId12"/>
    <p:sldId id="259" r:id="rId13"/>
    <p:sldId id="260" r:id="rId14"/>
    <p:sldId id="262" r:id="rId15"/>
    <p:sldId id="258" r:id="rId16"/>
    <p:sldId id="263" r:id="rId17"/>
    <p:sldId id="275" r:id="rId18"/>
    <p:sldId id="276" r:id="rId19"/>
    <p:sldId id="277" r:id="rId20"/>
    <p:sldId id="257" r:id="rId21"/>
    <p:sldId id="278" r:id="rId22"/>
    <p:sldId id="279" r:id="rId23"/>
    <p:sldId id="280" r:id="rId24"/>
    <p:sldId id="755" r:id="rId25"/>
    <p:sldId id="75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82"/>
    <p:restoredTop sz="94694"/>
  </p:normalViewPr>
  <p:slideViewPr>
    <p:cSldViewPr snapToGrid="0">
      <p:cViewPr varScale="1">
        <p:scale>
          <a:sx n="118" d="100"/>
          <a:sy n="118" d="100"/>
        </p:scale>
        <p:origin x="232" y="2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2BF9DC-CE04-293A-DD97-1D3CAD8228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5EF82C-6990-0BF1-5E94-DF1E9593DF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DFFC6-3485-6F4B-B0C8-0BD8D1CED85A}" type="datetimeFigureOut">
              <a:rPr lang="en-US" smtClean="0"/>
              <a:t>5/24/24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F7DBF-9BC2-5300-69DC-73BFDDFF86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A61BD2-1E31-7570-5A7B-8DF79C6F0F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ED5ED7-E605-C44F-851D-BEA4A9A80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31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C0B64E-560B-6E4A-9F32-25CAC0C996EC}" type="datetimeFigureOut">
              <a:rPr lang="en-US" smtClean="0"/>
              <a:t>5/24/24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15CE9-68CE-CE4C-B65E-995A07F53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16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097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CBF987-236A-4919-B01F-EA8658B4294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969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15CE9-68CE-CE4C-B65E-995A07F53F5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37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15CE9-68CE-CE4C-B65E-995A07F53F5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867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15CE9-68CE-CE4C-B65E-995A07F53F5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874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/4.0/?ref=chooser-v1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maaretp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7.png"/><Relationship Id="rId15" Type="http://schemas.openxmlformats.org/officeDocument/2006/relationships/image" Target="../media/image18.jpeg"/><Relationship Id="rId10" Type="http://schemas.openxmlformats.org/officeDocument/2006/relationships/image" Target="../media/image13.jpeg"/><Relationship Id="rId4" Type="http://schemas.openxmlformats.org/officeDocument/2006/relationships/image" Target="../media/image6.png"/><Relationship Id="rId9" Type="http://schemas.openxmlformats.org/officeDocument/2006/relationships/image" Target="../media/image12.jpeg"/><Relationship Id="rId14" Type="http://schemas.openxmlformats.org/officeDocument/2006/relationships/image" Target="../media/image17.sv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38DC0145-21D8-0D70-FE2A-42A62D93B0F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515652" y="515653"/>
            <a:ext cx="6857999" cy="5826691"/>
          </a:xfrm>
          <a:prstGeom prst="rect">
            <a:avLst/>
          </a:prstGeom>
        </p:spPr>
      </p:pic>
      <p:pic>
        <p:nvPicPr>
          <p:cNvPr id="26" name="Picture 25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2895069A-0ACD-82E2-7CED-9900F910ED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4419600" y="990341"/>
            <a:ext cx="7772400" cy="58266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7649B9-FF4E-7F65-B498-218B49AFE2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6451" y="1828038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0060C4-4E77-C41A-F920-0339ADD7B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6451" y="4307713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 descr="A pink text on a black background&#10;&#10;Description automatically generated">
            <a:extLst>
              <a:ext uri="{FF2B5EF4-FFF2-40B4-BE49-F238E27FC236}">
                <a16:creationId xmlns:a16="http://schemas.microsoft.com/office/drawing/2014/main" id="{9A2F010A-DDBE-6F36-45D4-C265EF54953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5022" y="0"/>
            <a:ext cx="4114800" cy="1991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688452-0C6A-990C-3A1B-F8E05E09CD8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786518" y="1717176"/>
            <a:ext cx="1930400" cy="609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AF2AB3-4186-9B64-9C56-E04DFCE372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5" y="6213543"/>
            <a:ext cx="1537363" cy="5378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FF81385-EABA-BFA6-A974-FF95911DECB5}"/>
              </a:ext>
            </a:extLst>
          </p:cNvPr>
          <p:cNvSpPr/>
          <p:nvPr userDrawn="1"/>
        </p:nvSpPr>
        <p:spPr>
          <a:xfrm>
            <a:off x="1701248" y="6331598"/>
            <a:ext cx="42893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by </a:t>
            </a:r>
            <a:r>
              <a:rPr lang="en-US" sz="16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Maaret Pyhäjärvi</a:t>
            </a:r>
            <a:r>
              <a:rPr lang="en-US" sz="1600" dirty="0"/>
              <a:t> is licensed under </a:t>
            </a:r>
            <a:r>
              <a:rPr lang="en-US" sz="16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 4.0</a:t>
            </a:r>
            <a:endParaRPr lang="en-US" sz="1600" dirty="0"/>
          </a:p>
        </p:txBody>
      </p:sp>
      <p:pic>
        <p:nvPicPr>
          <p:cNvPr id="29" name="Picture 28" descr="Logo&#10;&#10;Description automatically generated">
            <a:extLst>
              <a:ext uri="{FF2B5EF4-FFF2-40B4-BE49-F238E27FC236}">
                <a16:creationId xmlns:a16="http://schemas.microsoft.com/office/drawing/2014/main" id="{840288AF-7056-AD54-CD09-BFB34F21C87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A172FFF-BDF2-A3CD-FC33-FCC9425767A2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A06611A0-39CA-B03E-0279-D4384C712B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EC66586-A665-8021-C5D5-92E3DFCEE8CC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839557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9E395-DFBA-4D7B-E24F-0E28B9C50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7322BE7-8566-01AD-E26E-A96CC941C0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0EE4AB-C295-0484-A1C7-4AEFE95B6203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CD8EB03-7838-95F5-38CD-78C11045C4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689159-045B-780E-F619-C0415A4B14BF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962183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CA5CC67E-78F5-87D0-CD42-6F2F59CFBA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816F13-9865-DC10-3A2D-B0BB6A3E340F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B8E12E1-70F3-54AA-564C-6673CD9941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771B83-213D-7FAD-47C6-D9E667DA5E8E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530580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7609F39C-A52A-EDBC-FDBB-C5A7BFF2428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515652" y="515653"/>
            <a:ext cx="6857999" cy="5826691"/>
          </a:xfrm>
          <a:prstGeom prst="rect">
            <a:avLst/>
          </a:prstGeom>
        </p:spPr>
      </p:pic>
      <p:pic>
        <p:nvPicPr>
          <p:cNvPr id="3" name="Picture 2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191C3700-BB74-671B-10EC-B568FAE0E3C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4419600" y="990341"/>
            <a:ext cx="7772400" cy="5826691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0F4AEB3A-0C2F-1E49-6BC7-3AFAB15F9E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A2976F-7336-869B-80A5-74CDA664AD69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522EB12-7D70-DFDC-E29F-C7F13E5114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4B50A1-F500-5B09-3B9E-C9D84506BD6C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919189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87FA5194-5911-CF44-2F68-BCAB192B3CF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3689253" y="-1644746"/>
            <a:ext cx="4813493" cy="12192000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1A1005C4-56B7-4B8E-FED1-7750173854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ABD7E5-83A0-0F30-80B4-A850E4AEBEE3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1E4473B-9DF6-E38C-F251-75F2E027CA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03244D-BAA3-8DD6-2BD5-6C7D62DCFA42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051236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6DFF832A-AF12-BBD6-DE86-60AE0797024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68714" cy="6873458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75C632C5-8A9A-59A4-62E7-DFBD26DBFE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5C1769-255C-FC94-1480-8052D90DE714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63090FD-7FE2-763F-693D-E8738F06D0B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0028DA-E80B-B28D-C2A1-771595B45395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1045533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D50E49AD-8FC0-25FE-404E-C119D5FA99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582669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C48D417-56DA-11A5-A195-33F0B5B4552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C0329B-93F7-3F5C-80A9-72276A1492F6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9C49EB-6FA8-DCF2-7929-4361FD0050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1F1F48-C3C5-1DEA-5CD9-2049F267AA0B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2061641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8F2C1A68-58A6-AA13-DB90-1CE2B36777B1}"/>
              </a:ext>
            </a:extLst>
          </p:cNvPr>
          <p:cNvGrpSpPr/>
          <p:nvPr userDrawn="1"/>
        </p:nvGrpSpPr>
        <p:grpSpPr>
          <a:xfrm>
            <a:off x="7202326" y="4712388"/>
            <a:ext cx="2374160" cy="1388162"/>
            <a:chOff x="89452" y="0"/>
            <a:chExt cx="4114800" cy="2326776"/>
          </a:xfrm>
        </p:grpSpPr>
        <p:pic>
          <p:nvPicPr>
            <p:cNvPr id="37" name="Picture 36" descr="A pink text on a black background&#10;&#10;Description automatically generated">
              <a:extLst>
                <a:ext uri="{FF2B5EF4-FFF2-40B4-BE49-F238E27FC236}">
                  <a16:creationId xmlns:a16="http://schemas.microsoft.com/office/drawing/2014/main" id="{C103B05D-C60F-A7C5-D6B0-5BD1DB03F9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9452" y="0"/>
              <a:ext cx="4114800" cy="1991246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B2EFA86-49CF-6848-4507-594B78E1174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840948" y="1717176"/>
              <a:ext cx="1930400" cy="609600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F490730-33AA-CB3B-4F3F-BD451F160B3A}"/>
              </a:ext>
            </a:extLst>
          </p:cNvPr>
          <p:cNvSpPr/>
          <p:nvPr userDrawn="1"/>
        </p:nvSpPr>
        <p:spPr>
          <a:xfrm>
            <a:off x="9952155" y="88900"/>
            <a:ext cx="2094890" cy="599902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glow rad="254000">
              <a:schemeClr val="accent2"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D95235-5C78-FF5B-FC1D-35724D7CB161}"/>
              </a:ext>
            </a:extLst>
          </p:cNvPr>
          <p:cNvSpPr/>
          <p:nvPr userDrawn="1"/>
        </p:nvSpPr>
        <p:spPr>
          <a:xfrm>
            <a:off x="3135247" y="1156666"/>
            <a:ext cx="6553815" cy="240424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glow rad="254000">
              <a:schemeClr val="accent1"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CA5CC67E-78F5-87D0-CD42-6F2F59CFBA3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816F13-9865-DC10-3A2D-B0BB6A3E340F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B8E12E1-70F3-54AA-564C-6673CD9941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771B83-213D-7FAD-47C6-D9E667DA5E8E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CDA35B-EE52-6C34-BF7F-DEA17AD861B5}"/>
              </a:ext>
            </a:extLst>
          </p:cNvPr>
          <p:cNvSpPr txBox="1"/>
          <p:nvPr userDrawn="1"/>
        </p:nvSpPr>
        <p:spPr>
          <a:xfrm>
            <a:off x="5696372" y="3778453"/>
            <a:ext cx="41822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MT" panose="020B0502020104020203" pitchFamily="34" charset="0"/>
              </a:rPr>
              <a:t>#PayToSpeak #TechVoices  </a:t>
            </a:r>
            <a:br>
              <a:rPr lang="en-US" sz="1200" dirty="0">
                <a:latin typeface="Gill Sans MT" panose="020B0502020104020203" pitchFamily="34" charset="0"/>
              </a:rPr>
            </a:br>
            <a:r>
              <a:rPr lang="en-US" sz="1200" dirty="0">
                <a:latin typeface="Gill Sans MT" panose="020B0502020104020203" pitchFamily="34" charset="0"/>
              </a:rPr>
              <a:t>#EnsembleTesting #EnsembleProgramming #StrongStylePairing  </a:t>
            </a:r>
            <a:br>
              <a:rPr lang="en-US" sz="1200" dirty="0">
                <a:latin typeface="Gill Sans MT" panose="020B0502020104020203" pitchFamily="34" charset="0"/>
              </a:rPr>
            </a:br>
            <a:r>
              <a:rPr lang="en-US" sz="1200" dirty="0">
                <a:latin typeface="Gill Sans MT" panose="020B0502020104020203" pitchFamily="34" charset="0"/>
              </a:rPr>
              <a:t>#ExploratoryTesting #TestAutomation</a:t>
            </a:r>
          </a:p>
          <a:p>
            <a:r>
              <a:rPr lang="en-US" sz="1200" dirty="0">
                <a:latin typeface="Gill Sans MT" panose="020B0502020104020203" pitchFamily="34" charset="0"/>
              </a:rPr>
              <a:t>#ModernAgile</a:t>
            </a:r>
          </a:p>
          <a:p>
            <a:r>
              <a:rPr lang="en-US" sz="1200" dirty="0">
                <a:latin typeface="Gill Sans MT" panose="020B0502020104020203" pitchFamily="34" charset="0"/>
              </a:rPr>
              <a:t>#ContemporaryExploratoryTesting</a:t>
            </a:r>
          </a:p>
        </p:txBody>
      </p:sp>
      <p:pic>
        <p:nvPicPr>
          <p:cNvPr id="8" name="Picture 7" descr="A close up of a person&#10;&#10;Description automatically generated">
            <a:extLst>
              <a:ext uri="{FF2B5EF4-FFF2-40B4-BE49-F238E27FC236}">
                <a16:creationId xmlns:a16="http://schemas.microsoft.com/office/drawing/2014/main" id="{923CFEEF-0D8C-58CA-38B5-60265EA992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7" t="557" r="30917" b="-557"/>
          <a:stretch/>
        </p:blipFill>
        <p:spPr>
          <a:xfrm>
            <a:off x="395662" y="1219514"/>
            <a:ext cx="2438600" cy="2419539"/>
          </a:xfrm>
          <a:prstGeom prst="ellipse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  <a:softEdge rad="112500"/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669EB6-F500-93BA-B256-B4C0A9335F91}"/>
              </a:ext>
            </a:extLst>
          </p:cNvPr>
          <p:cNvSpPr/>
          <p:nvPr userDrawn="1"/>
        </p:nvSpPr>
        <p:spPr>
          <a:xfrm>
            <a:off x="144956" y="268448"/>
            <a:ext cx="60901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KG No Matter What" panose="02000507000000020003" pitchFamily="2" charset="77"/>
                <a:ea typeface="KG Manhattan Script" charset="0"/>
                <a:cs typeface="KG Manhattan Script" charset="0"/>
              </a:rPr>
              <a:t>Maaret Pyhäjärvi </a:t>
            </a:r>
            <a:r>
              <a:rPr lang="en-US" dirty="0">
                <a:solidFill>
                  <a:schemeClr val="accent4"/>
                </a:solidFill>
                <a:latin typeface="KG No Matter What" panose="02000507000000020003" pitchFamily="2" charset="77"/>
                <a:ea typeface="KG Manhattan Script" charset="0"/>
                <a:cs typeface="KG Manhattan Script" charset="0"/>
              </a:rPr>
              <a:t>(from Finland)</a:t>
            </a:r>
            <a:endParaRPr lang="en-US" sz="4400" dirty="0">
              <a:solidFill>
                <a:schemeClr val="accent4"/>
              </a:solidFill>
              <a:latin typeface="KG No Matter What" panose="02000507000000020003" pitchFamily="2" charset="77"/>
              <a:ea typeface="KG Manhattan Script" charset="0"/>
              <a:cs typeface="KG Manhattan Script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03EEF5-326C-A892-943B-551DA0E3444C}"/>
              </a:ext>
            </a:extLst>
          </p:cNvPr>
          <p:cNvSpPr/>
          <p:nvPr userDrawn="1"/>
        </p:nvSpPr>
        <p:spPr>
          <a:xfrm>
            <a:off x="731333" y="4148931"/>
            <a:ext cx="405893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Email: maaret@iki.fi</a:t>
            </a:r>
          </a:p>
          <a:p>
            <a:r>
              <a:rPr lang="en-US" sz="2000" dirty="0"/>
              <a:t>Mastodon: @</a:t>
            </a:r>
            <a:r>
              <a:rPr lang="en-US" sz="2000" dirty="0" err="1"/>
              <a:t>maaretp@mas.to</a:t>
            </a:r>
            <a:br>
              <a:rPr lang="en-US" sz="2000" dirty="0"/>
            </a:br>
            <a:r>
              <a:rPr lang="en-US" sz="2000" dirty="0"/>
              <a:t>Web: maaretp.com</a:t>
            </a:r>
          </a:p>
          <a:p>
            <a:r>
              <a:rPr lang="en-US" sz="2000" dirty="0"/>
              <a:t>Blog: visible-quality.blogspot.fi</a:t>
            </a:r>
          </a:p>
          <a:p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(please connect with me through </a:t>
            </a:r>
            <a:b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Mastodon or LinkedIn)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73844CF-304F-1F63-0202-BE0D1816010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846" y="186187"/>
            <a:ext cx="1275852" cy="127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55A0E6-7C75-07AA-5E7E-240840BC331B}"/>
              </a:ext>
            </a:extLst>
          </p:cNvPr>
          <p:cNvSpPr txBox="1"/>
          <p:nvPr userDrawn="1"/>
        </p:nvSpPr>
        <p:spPr>
          <a:xfrm>
            <a:off x="9805059" y="1467671"/>
            <a:ext cx="24507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Gill Sans MT" panose="020B0502020104020203" pitchFamily="34" charset="0"/>
              </a:rPr>
              <a:t>https://exploratorytestingacademy.com</a:t>
            </a:r>
          </a:p>
        </p:txBody>
      </p:sp>
      <p:pic>
        <p:nvPicPr>
          <p:cNvPr id="19" name="Picture 4" descr="Software Testing Finland ry, non-profit">
            <a:extLst>
              <a:ext uri="{FF2B5EF4-FFF2-40B4-BE49-F238E27FC236}">
                <a16:creationId xmlns:a16="http://schemas.microsoft.com/office/drawing/2014/main" id="{84F2373A-E62F-409E-B996-52299050868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6"/>
          <a:stretch/>
        </p:blipFill>
        <p:spPr bwMode="auto">
          <a:xfrm>
            <a:off x="10413237" y="1775618"/>
            <a:ext cx="1278372" cy="112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537331A-767E-70D5-8AC1-613308995FDB}"/>
              </a:ext>
            </a:extLst>
          </p:cNvPr>
          <p:cNvSpPr txBox="1"/>
          <p:nvPr userDrawn="1"/>
        </p:nvSpPr>
        <p:spPr>
          <a:xfrm>
            <a:off x="9783649" y="2921910"/>
            <a:ext cx="24507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</a:rPr>
              <a:t>Ohjelmistotestaus </a:t>
            </a:r>
            <a:r>
              <a:rPr lang="en-US" sz="1100" dirty="0" err="1">
                <a:solidFill>
                  <a:schemeClr val="bg1"/>
                </a:solidFill>
                <a:latin typeface="Gill Sans MT" panose="020B0502020104020203" pitchFamily="34" charset="0"/>
              </a:rPr>
              <a:t>ry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pic>
        <p:nvPicPr>
          <p:cNvPr id="21" name="Picture 6" descr="Techvoices - diversity in conference speaking">
            <a:extLst>
              <a:ext uri="{FF2B5EF4-FFF2-40B4-BE49-F238E27FC236}">
                <a16:creationId xmlns:a16="http://schemas.microsoft.com/office/drawing/2014/main" id="{B2C1722E-A406-6745-05C3-BA7275352BC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9" t="3695" r="7583" b="16779"/>
          <a:stretch/>
        </p:blipFill>
        <p:spPr bwMode="auto">
          <a:xfrm>
            <a:off x="10413237" y="3271340"/>
            <a:ext cx="1276461" cy="115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A0A0580-4D6F-713B-EC63-525A029B9F24}"/>
              </a:ext>
            </a:extLst>
          </p:cNvPr>
          <p:cNvSpPr txBox="1"/>
          <p:nvPr userDrawn="1"/>
        </p:nvSpPr>
        <p:spPr>
          <a:xfrm>
            <a:off x="9788841" y="4450778"/>
            <a:ext cx="24507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</a:rPr>
              <a:t>https</a:t>
            </a:r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  <a:sym typeface="Wingdings" panose="05000000000000000000" pitchFamily="2" charset="2"/>
              </a:rPr>
              <a:t>://techvoices.org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pic>
        <p:nvPicPr>
          <p:cNvPr id="23" name="Picture 4" descr="TIVIA ry">
            <a:extLst>
              <a:ext uri="{FF2B5EF4-FFF2-40B4-BE49-F238E27FC236}">
                <a16:creationId xmlns:a16="http://schemas.microsoft.com/office/drawing/2014/main" id="{7DB6FEDE-7EFE-0FEF-6C45-05AAFC5005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806" y="5045948"/>
            <a:ext cx="793143" cy="79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Selenium PLC - Project Leadership Committee">
            <a:extLst>
              <a:ext uri="{FF2B5EF4-FFF2-40B4-BE49-F238E27FC236}">
                <a16:creationId xmlns:a16="http://schemas.microsoft.com/office/drawing/2014/main" id="{9AADF129-5EF6-111C-1472-C47F7EF66F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3184" y="5045948"/>
            <a:ext cx="793143" cy="82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A55BFD30-BC69-C41E-23BB-3B7AC42F19F0}"/>
              </a:ext>
            </a:extLst>
          </p:cNvPr>
          <p:cNvGrpSpPr/>
          <p:nvPr userDrawn="1"/>
        </p:nvGrpSpPr>
        <p:grpSpPr>
          <a:xfrm>
            <a:off x="3338509" y="1462039"/>
            <a:ext cx="6352157" cy="1964821"/>
            <a:chOff x="2919409" y="2198639"/>
            <a:chExt cx="6352157" cy="1964821"/>
          </a:xfrm>
        </p:grpSpPr>
        <p:pic>
          <p:nvPicPr>
            <p:cNvPr id="27" name="Picture 26" descr="Logo, company name&#10;&#10;Description automatically generated">
              <a:extLst>
                <a:ext uri="{FF2B5EF4-FFF2-40B4-BE49-F238E27FC236}">
                  <a16:creationId xmlns:a16="http://schemas.microsoft.com/office/drawing/2014/main" id="{8A3E49BC-2C36-D4A0-770A-14498852C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25"/>
            <a:stretch/>
          </p:blipFill>
          <p:spPr>
            <a:xfrm>
              <a:off x="2919409" y="2198639"/>
              <a:ext cx="2114550" cy="184123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D0C3C3B0-B770-A54F-0F2E-A82EB5EC7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033960" y="2319660"/>
              <a:ext cx="1543445" cy="662939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784B236-9F15-B191-11ED-E12266A202E3}"/>
                </a:ext>
              </a:extLst>
            </p:cNvPr>
            <p:cNvSpPr txBox="1"/>
            <p:nvPr/>
          </p:nvSpPr>
          <p:spPr>
            <a:xfrm>
              <a:off x="3570919" y="3794128"/>
              <a:ext cx="811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2020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0807EF6-1389-4389-7077-6E28040B83FE}"/>
                </a:ext>
              </a:extLst>
            </p:cNvPr>
            <p:cNvSpPr txBox="1"/>
            <p:nvPr/>
          </p:nvSpPr>
          <p:spPr>
            <a:xfrm>
              <a:off x="5687805" y="3779599"/>
              <a:ext cx="811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4E032D4-F0C5-A430-D893-8C8430D2C8DD}"/>
                </a:ext>
              </a:extLst>
            </p:cNvPr>
            <p:cNvSpPr txBox="1"/>
            <p:nvPr/>
          </p:nvSpPr>
          <p:spPr>
            <a:xfrm>
              <a:off x="4794126" y="2966502"/>
              <a:ext cx="268585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MIATPP</a:t>
              </a:r>
              <a:r>
                <a:rPr lang="en-US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 </a:t>
              </a:r>
              <a:br>
                <a:rPr lang="en-US" dirty="0">
                  <a:solidFill>
                    <a:schemeClr val="bg1"/>
                  </a:solidFill>
                  <a:latin typeface="Gill Sans MT" panose="020B0502020104020203" pitchFamily="34" charset="0"/>
                </a:rPr>
              </a:br>
              <a:r>
                <a:rPr lang="en-US" sz="1350" dirty="0">
                  <a:solidFill>
                    <a:schemeClr val="bg1"/>
                  </a:solidFill>
                  <a:latin typeface="Gill Sans Nova Light" panose="020B0604020202020204" pitchFamily="34" charset="0"/>
                </a:rPr>
                <a:t>Most Influential Agile Testing Professional Person</a:t>
              </a:r>
              <a:endParaRPr lang="en-US" dirty="0">
                <a:solidFill>
                  <a:schemeClr val="bg1"/>
                </a:solidFill>
                <a:latin typeface="Gill Sans Nova Light" panose="020B0604020202020204" pitchFamily="34" charset="0"/>
              </a:endParaRPr>
            </a:p>
          </p:txBody>
        </p:sp>
        <p:pic>
          <p:nvPicPr>
            <p:cNvPr id="32" name="Picture 2" descr="ICT 100 influencers list 2019 and 2020">
              <a:extLst>
                <a:ext uri="{FF2B5EF4-FFF2-40B4-BE49-F238E27FC236}">
                  <a16:creationId xmlns:a16="http://schemas.microsoft.com/office/drawing/2014/main" id="{E2EAC3B0-2A60-C6FF-A38E-13732ECBAB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770"/>
            <a:stretch/>
          </p:blipFill>
          <p:spPr bwMode="auto">
            <a:xfrm>
              <a:off x="7396849" y="2443840"/>
              <a:ext cx="1553783" cy="858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C5DD0E-4544-873F-A10C-20CB770E2214}"/>
                </a:ext>
              </a:extLst>
            </p:cNvPr>
            <p:cNvSpPr txBox="1"/>
            <p:nvPr/>
          </p:nvSpPr>
          <p:spPr>
            <a:xfrm>
              <a:off x="7195322" y="3794128"/>
              <a:ext cx="2076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2019 - 2022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317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6BFECD78-3C8E-49F2-8FAB-59489D168ABB}" type="datetimeFigureOut">
              <a:rPr lang="en-US" smtClean="0"/>
              <a:t>5/24/24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0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0AE643-9530-B8C7-6F01-999684FF3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47FF9-C537-196A-CEB2-3CECCF17D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35C5F9-22CC-0E00-B207-74BAA2703FC0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893562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127375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9" r:id="rId4"/>
    <p:sldLayoutId id="2147483658" r:id="rId5"/>
    <p:sldLayoutId id="2147483657" r:id="rId6"/>
    <p:sldLayoutId id="2147483656" r:id="rId7"/>
    <p:sldLayoutId id="2147483660" r:id="rId8"/>
    <p:sldLayoutId id="2147483661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6ED1C-89F5-6216-8A68-50DD3CA595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7263" y="420031"/>
            <a:ext cx="8879595" cy="3887682"/>
          </a:xfrm>
        </p:spPr>
        <p:txBody>
          <a:bodyPr>
            <a:normAutofit/>
          </a:bodyPr>
          <a:lstStyle/>
          <a:p>
            <a:r>
              <a:rPr lang="en-US" sz="8000" dirty="0"/>
              <a:t>Making</a:t>
            </a:r>
            <a:br>
              <a:rPr lang="en-US" sz="8000" dirty="0"/>
            </a:br>
            <a:r>
              <a:rPr lang="en-US" sz="1800" dirty="0"/>
              <a:t> </a:t>
            </a:r>
            <a:br>
              <a:rPr lang="en-US" sz="8000" dirty="0"/>
            </a:br>
            <a:r>
              <a:rPr lang="en-US" sz="8000" dirty="0">
                <a:solidFill>
                  <a:schemeClr val="accent3"/>
                </a:solidFill>
                <a:latin typeface="KG No Matter What" panose="02000507000000020003" pitchFamily="2" charset="77"/>
              </a:rPr>
              <a:t>Releases</a:t>
            </a:r>
            <a:r>
              <a:rPr lang="en-US" sz="8000" dirty="0"/>
              <a:t> </a:t>
            </a:r>
            <a:br>
              <a:rPr lang="en-US" sz="8000" dirty="0"/>
            </a:br>
            <a:r>
              <a:rPr lang="en-US" sz="8000" dirty="0"/>
              <a:t>Routine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2376B-CFEC-A299-AFB6-7D4FC4723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75651" y="4307713"/>
            <a:ext cx="7924799" cy="1655762"/>
          </a:xfrm>
        </p:spPr>
        <p:txBody>
          <a:bodyPr/>
          <a:lstStyle/>
          <a:p>
            <a:r>
              <a:rPr lang="en-US" dirty="0"/>
              <a:t>Maaret Pyhäjärvi</a:t>
            </a:r>
          </a:p>
        </p:txBody>
      </p:sp>
    </p:spTree>
    <p:extLst>
      <p:ext uri="{BB962C8B-B14F-4D97-AF65-F5344CB8AC3E}">
        <p14:creationId xmlns:p14="http://schemas.microsoft.com/office/powerpoint/2010/main" val="3852072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E54C8-E8A1-2E1F-2E31-171A675AE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All Test Green in CI Principle, Release Tagging Preserves Tests for Compliance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5927EE-D6CA-45B3-F1F3-668CAA1FB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2584" y="6309321"/>
            <a:ext cx="431428" cy="14386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fi-FI"/>
            </a:defPPr>
            <a:lvl1pPr marL="0" algn="r" defTabSz="914400" rtl="0" eaLnBrk="1" latinLnBrk="0" hangingPunct="1">
              <a:defRPr sz="800" kern="1200">
                <a:solidFill>
                  <a:schemeClr val="accent1"/>
                </a:solidFill>
                <a:latin typeface="Vaisala Sans Medium" panose="02000603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86FE07-F779-49C6-81DB-EB924689B7B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0E1BB6-A080-B6D8-0691-9C6B20F73BA0}"/>
              </a:ext>
            </a:extLst>
          </p:cNvPr>
          <p:cNvSpPr txBox="1"/>
          <p:nvPr/>
        </p:nvSpPr>
        <p:spPr>
          <a:xfrm>
            <a:off x="2743200" y="2373559"/>
            <a:ext cx="6705600" cy="3416320"/>
          </a:xfrm>
          <a:prstGeom prst="rect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When the color is green, no one cares about how many pass and fail.</a:t>
            </a:r>
          </a:p>
        </p:txBody>
      </p:sp>
    </p:spTree>
    <p:extLst>
      <p:ext uri="{BB962C8B-B14F-4D97-AF65-F5344CB8AC3E}">
        <p14:creationId xmlns:p14="http://schemas.microsoft.com/office/powerpoint/2010/main" val="901474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EBA67-DDF8-3E55-98A4-DE7F584A6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Changes Over Time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69E9411-78F2-AC36-4C8B-F37ECF2284AE}"/>
              </a:ext>
            </a:extLst>
          </p:cNvPr>
          <p:cNvSpPr/>
          <p:nvPr/>
        </p:nvSpPr>
        <p:spPr>
          <a:xfrm>
            <a:off x="499239" y="2564524"/>
            <a:ext cx="2364828" cy="23753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30 days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2F3E0C0-F51B-2318-3CDE-C224308BDA9B}"/>
              </a:ext>
            </a:extLst>
          </p:cNvPr>
          <p:cNvSpPr/>
          <p:nvPr/>
        </p:nvSpPr>
        <p:spPr>
          <a:xfrm>
            <a:off x="3126827" y="2630214"/>
            <a:ext cx="2364828" cy="23753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30 minutes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7853107-ACB2-8FF3-A13D-0C0D17F1A52B}"/>
              </a:ext>
            </a:extLst>
          </p:cNvPr>
          <p:cNvSpPr/>
          <p:nvPr/>
        </p:nvSpPr>
        <p:spPr>
          <a:xfrm>
            <a:off x="6017170" y="2630214"/>
            <a:ext cx="2364828" cy="2375338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90 days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5690BD8-1CD1-FF91-8E82-A5D5ECB14010}"/>
              </a:ext>
            </a:extLst>
          </p:cNvPr>
          <p:cNvSpPr/>
          <p:nvPr/>
        </p:nvSpPr>
        <p:spPr>
          <a:xfrm>
            <a:off x="8702565" y="2630214"/>
            <a:ext cx="2364828" cy="2375338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30 minutes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37FEDB8-FE5B-2B76-841E-13A825F12789}"/>
              </a:ext>
            </a:extLst>
          </p:cNvPr>
          <p:cNvSpPr/>
          <p:nvPr/>
        </p:nvSpPr>
        <p:spPr>
          <a:xfrm>
            <a:off x="1660634" y="2080712"/>
            <a:ext cx="2575035" cy="525854"/>
          </a:xfrm>
          <a:custGeom>
            <a:avLst/>
            <a:gdLst>
              <a:gd name="connsiteX0" fmla="*/ 0 w 2575035"/>
              <a:gd name="connsiteY0" fmla="*/ 462792 h 525854"/>
              <a:gd name="connsiteX1" fmla="*/ 1324304 w 2575035"/>
              <a:gd name="connsiteY1" fmla="*/ 337 h 525854"/>
              <a:gd name="connsiteX2" fmla="*/ 2575035 w 2575035"/>
              <a:gd name="connsiteY2" fmla="*/ 525854 h 525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5035" h="525854">
                <a:moveTo>
                  <a:pt x="0" y="462792"/>
                </a:moveTo>
                <a:cubicBezTo>
                  <a:pt x="447566" y="226309"/>
                  <a:pt x="895132" y="-10173"/>
                  <a:pt x="1324304" y="337"/>
                </a:cubicBezTo>
                <a:cubicBezTo>
                  <a:pt x="1753476" y="10847"/>
                  <a:pt x="2164255" y="268350"/>
                  <a:pt x="2575035" y="525854"/>
                </a:cubicBezTo>
              </a:path>
            </a:pathLst>
          </a:custGeom>
          <a:noFill/>
          <a:ln w="762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ACC6992-F166-22DD-A6B9-372451BDC4EB}"/>
              </a:ext>
            </a:extLst>
          </p:cNvPr>
          <p:cNvSpPr/>
          <p:nvPr/>
        </p:nvSpPr>
        <p:spPr>
          <a:xfrm>
            <a:off x="7199584" y="2101732"/>
            <a:ext cx="2575035" cy="525854"/>
          </a:xfrm>
          <a:custGeom>
            <a:avLst/>
            <a:gdLst>
              <a:gd name="connsiteX0" fmla="*/ 0 w 2575035"/>
              <a:gd name="connsiteY0" fmla="*/ 462792 h 525854"/>
              <a:gd name="connsiteX1" fmla="*/ 1324304 w 2575035"/>
              <a:gd name="connsiteY1" fmla="*/ 337 h 525854"/>
              <a:gd name="connsiteX2" fmla="*/ 2575035 w 2575035"/>
              <a:gd name="connsiteY2" fmla="*/ 525854 h 525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5035" h="525854">
                <a:moveTo>
                  <a:pt x="0" y="462792"/>
                </a:moveTo>
                <a:cubicBezTo>
                  <a:pt x="447566" y="226309"/>
                  <a:pt x="895132" y="-10173"/>
                  <a:pt x="1324304" y="337"/>
                </a:cubicBezTo>
                <a:cubicBezTo>
                  <a:pt x="1753476" y="10847"/>
                  <a:pt x="2164255" y="268350"/>
                  <a:pt x="2575035" y="525854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6949044E-2FEB-A8FE-3AF0-03C46995B366}"/>
              </a:ext>
            </a:extLst>
          </p:cNvPr>
          <p:cNvSpPr/>
          <p:nvPr/>
        </p:nvSpPr>
        <p:spPr>
          <a:xfrm>
            <a:off x="4277710" y="5065984"/>
            <a:ext cx="2722180" cy="389202"/>
          </a:xfrm>
          <a:custGeom>
            <a:avLst/>
            <a:gdLst>
              <a:gd name="connsiteX0" fmla="*/ 0 w 2722180"/>
              <a:gd name="connsiteY0" fmla="*/ 0 h 389202"/>
              <a:gd name="connsiteX1" fmla="*/ 1345324 w 2722180"/>
              <a:gd name="connsiteY1" fmla="*/ 388883 h 389202"/>
              <a:gd name="connsiteX2" fmla="*/ 2722180 w 2722180"/>
              <a:gd name="connsiteY2" fmla="*/ 52552 h 389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2180" h="389202">
                <a:moveTo>
                  <a:pt x="0" y="0"/>
                </a:moveTo>
                <a:cubicBezTo>
                  <a:pt x="445813" y="190062"/>
                  <a:pt x="891627" y="380124"/>
                  <a:pt x="1345324" y="388883"/>
                </a:cubicBezTo>
                <a:cubicBezTo>
                  <a:pt x="1799021" y="397642"/>
                  <a:pt x="2260600" y="225097"/>
                  <a:pt x="2722180" y="52552"/>
                </a:cubicBezTo>
              </a:path>
            </a:pathLst>
          </a:custGeom>
          <a:ln w="7620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316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30BB5-DE4A-2DBB-5E88-F50DDD9EF0B7}"/>
              </a:ext>
            </a:extLst>
          </p:cNvPr>
          <p:cNvSpPr txBox="1"/>
          <p:nvPr/>
        </p:nvSpPr>
        <p:spPr>
          <a:xfrm>
            <a:off x="1529254" y="1008992"/>
            <a:ext cx="93909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“Releases are </a:t>
            </a:r>
            <a:r>
              <a:rPr lang="en-US" sz="9600" dirty="0">
                <a:solidFill>
                  <a:schemeClr val="accent1"/>
                </a:solidFill>
              </a:rPr>
              <a:t>overhead</a:t>
            </a:r>
            <a:r>
              <a:rPr lang="en-US" sz="9600" dirty="0"/>
              <a:t>. </a:t>
            </a:r>
            <a:br>
              <a:rPr lang="en-US" sz="9600" dirty="0"/>
            </a:br>
            <a:r>
              <a:rPr lang="en-US" sz="9600" dirty="0"/>
              <a:t>So much work.”</a:t>
            </a:r>
          </a:p>
        </p:txBody>
      </p:sp>
    </p:spTree>
    <p:extLst>
      <p:ext uri="{BB962C8B-B14F-4D97-AF65-F5344CB8AC3E}">
        <p14:creationId xmlns:p14="http://schemas.microsoft.com/office/powerpoint/2010/main" val="4187232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EF42F-0DE8-82E8-5FA8-368F3797C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Work?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EE79C08-E87B-9FC1-96CF-6399830B58F5}"/>
              </a:ext>
            </a:extLst>
          </p:cNvPr>
          <p:cNvSpPr/>
          <p:nvPr/>
        </p:nvSpPr>
        <p:spPr>
          <a:xfrm>
            <a:off x="838201" y="2787681"/>
            <a:ext cx="7694080" cy="8058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Evidence for compliance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775B0E6-F1D8-B3E2-86DA-644CE898ABDA}"/>
              </a:ext>
            </a:extLst>
          </p:cNvPr>
          <p:cNvSpPr/>
          <p:nvPr/>
        </p:nvSpPr>
        <p:spPr>
          <a:xfrm>
            <a:off x="838203" y="3752985"/>
            <a:ext cx="7694080" cy="80585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Testing for all things in the results gap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793CA65-F952-9348-844A-5655537DE3DA}"/>
              </a:ext>
            </a:extLst>
          </p:cNvPr>
          <p:cNvSpPr/>
          <p:nvPr/>
        </p:nvSpPr>
        <p:spPr>
          <a:xfrm>
            <a:off x="838201" y="4718289"/>
            <a:ext cx="7694080" cy="8058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Approvals and permissions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5555939-BCBD-8BAA-7A34-A573F211596F}"/>
              </a:ext>
            </a:extLst>
          </p:cNvPr>
          <p:cNvSpPr/>
          <p:nvPr/>
        </p:nvSpPr>
        <p:spPr>
          <a:xfrm>
            <a:off x="838200" y="1822377"/>
            <a:ext cx="7694080" cy="805858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Build and release pipeline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5E9A65E-B629-B5C5-AF10-0B79089319B9}"/>
              </a:ext>
            </a:extLst>
          </p:cNvPr>
          <p:cNvSpPr/>
          <p:nvPr/>
        </p:nvSpPr>
        <p:spPr>
          <a:xfrm>
            <a:off x="8978746" y="365906"/>
            <a:ext cx="2424074" cy="250029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What You Have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AF01EAD-D81F-8CC3-0EDC-0BF890FB9D68}"/>
              </a:ext>
            </a:extLst>
          </p:cNvPr>
          <p:cNvSpPr/>
          <p:nvPr/>
        </p:nvSpPr>
        <p:spPr>
          <a:xfrm>
            <a:off x="9561359" y="693834"/>
            <a:ext cx="2424074" cy="250029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What You Target</a:t>
            </a:r>
          </a:p>
        </p:txBody>
      </p:sp>
    </p:spTree>
    <p:extLst>
      <p:ext uri="{BB962C8B-B14F-4D97-AF65-F5344CB8AC3E}">
        <p14:creationId xmlns:p14="http://schemas.microsoft.com/office/powerpoint/2010/main" val="1418479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4BC6C-459A-D98B-33DB-C3B28B5CB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Review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3CA9259-0FFF-E9E9-431E-02F3C5B484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547641"/>
              </p:ext>
            </p:extLst>
          </p:nvPr>
        </p:nvGraphicFramePr>
        <p:xfrm>
          <a:off x="997027" y="1435761"/>
          <a:ext cx="10030857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09270">
                  <a:extLst>
                    <a:ext uri="{9D8B030D-6E8A-4147-A177-3AD203B41FA5}">
                      <a16:colId xmlns:a16="http://schemas.microsoft.com/office/drawing/2014/main" val="1882128114"/>
                    </a:ext>
                  </a:extLst>
                </a:gridCol>
                <a:gridCol w="3221587">
                  <a:extLst>
                    <a:ext uri="{9D8B030D-6E8A-4147-A177-3AD203B41FA5}">
                      <a16:colId xmlns:a16="http://schemas.microsoft.com/office/drawing/2014/main" val="13792776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558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Architecture and Designs (D1, D6)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Documentation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4813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Technical Quality (Q2, Q3)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Linters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Unit test coverage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595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System Test Contents (Q1, Q4, Q5, Q6, Q7, D1)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Master test plan, test cases, test summary</a:t>
                      </a:r>
                    </a:p>
                    <a:p>
                      <a:r>
                        <a:rPr lang="en-US" sz="1400" dirty="0"/>
                        <a:t>Sufficient testing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315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Security (Q9)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Threat analysis</a:t>
                      </a:r>
                    </a:p>
                    <a:p>
                      <a:r>
                        <a:rPr lang="en-US" sz="1400" dirty="0"/>
                        <a:t>Vulnerability management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522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IPR and Licenses (Q8, E1, E2)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OS, Middleware, Application inventory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Forbidden licenses check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924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Product Perspectives (Q10, Q11, Q12, D3, D4)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Usability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Documentation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Localization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520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Stakeholder involvement (Q13)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46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Archiving (D2, D5, D7)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Release repeatability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Plans for next up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Installation media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65634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5ED6AB-6C47-FD19-BEA2-7C1AABB04AFA}"/>
              </a:ext>
            </a:extLst>
          </p:cNvPr>
          <p:cNvSpPr txBox="1"/>
          <p:nvPr/>
        </p:nvSpPr>
        <p:spPr>
          <a:xfrm>
            <a:off x="6764356" y="531111"/>
            <a:ext cx="3119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22 Required High Level Checks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5400D8-BA56-5B15-37C1-E2A8EBE0F4DB}"/>
              </a:ext>
            </a:extLst>
          </p:cNvPr>
          <p:cNvSpPr txBox="1"/>
          <p:nvPr/>
        </p:nvSpPr>
        <p:spPr>
          <a:xfrm>
            <a:off x="10033862" y="284890"/>
            <a:ext cx="1988044" cy="861774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</a:rPr>
              <a:t>3579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compliance checks </a:t>
            </a:r>
          </a:p>
        </p:txBody>
      </p:sp>
    </p:spTree>
    <p:extLst>
      <p:ext uri="{BB962C8B-B14F-4D97-AF65-F5344CB8AC3E}">
        <p14:creationId xmlns:p14="http://schemas.microsoft.com/office/powerpoint/2010/main" val="2826114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60D32-69BD-48AC-9793-855EF0233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Certainty vs. Time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70BFB37-3503-B7F1-C4B3-9AB00628F153}"/>
              </a:ext>
            </a:extLst>
          </p:cNvPr>
          <p:cNvCxnSpPr>
            <a:cxnSpLocks/>
          </p:cNvCxnSpPr>
          <p:nvPr/>
        </p:nvCxnSpPr>
        <p:spPr>
          <a:xfrm flipV="1">
            <a:off x="1524000" y="1690688"/>
            <a:ext cx="0" cy="342785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3776534-3139-BFF2-0D31-6893A8E0C719}"/>
              </a:ext>
            </a:extLst>
          </p:cNvPr>
          <p:cNvSpPr txBox="1"/>
          <p:nvPr/>
        </p:nvSpPr>
        <p:spPr>
          <a:xfrm rot="16200000">
            <a:off x="248679" y="3136613"/>
            <a:ext cx="1763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Certainty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FBEB6D-48CD-FCEC-6074-28C4AB4405DA}"/>
              </a:ext>
            </a:extLst>
          </p:cNvPr>
          <p:cNvCxnSpPr>
            <a:cxnSpLocks/>
          </p:cNvCxnSpPr>
          <p:nvPr/>
        </p:nvCxnSpPr>
        <p:spPr>
          <a:xfrm>
            <a:off x="1524000" y="5118538"/>
            <a:ext cx="5523186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15DD83-56AE-10D9-1FA7-F5452CAC47FD}"/>
              </a:ext>
            </a:extLst>
          </p:cNvPr>
          <p:cNvSpPr txBox="1"/>
          <p:nvPr/>
        </p:nvSpPr>
        <p:spPr>
          <a:xfrm>
            <a:off x="5578069" y="5227212"/>
            <a:ext cx="10358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Time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CAE7DDC-4D03-BF7E-122E-CFD31F05206B}"/>
              </a:ext>
            </a:extLst>
          </p:cNvPr>
          <p:cNvSpPr/>
          <p:nvPr/>
        </p:nvSpPr>
        <p:spPr>
          <a:xfrm>
            <a:off x="1576552" y="3846786"/>
            <a:ext cx="2238703" cy="1219200"/>
          </a:xfrm>
          <a:custGeom>
            <a:avLst/>
            <a:gdLst>
              <a:gd name="connsiteX0" fmla="*/ 0 w 2238703"/>
              <a:gd name="connsiteY0" fmla="*/ 1219200 h 1219200"/>
              <a:gd name="connsiteX1" fmla="*/ 1849820 w 2238703"/>
              <a:gd name="connsiteY1" fmla="*/ 567559 h 1219200"/>
              <a:gd name="connsiteX2" fmla="*/ 2238703 w 2238703"/>
              <a:gd name="connsiteY2" fmla="*/ 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38703" h="1219200">
                <a:moveTo>
                  <a:pt x="0" y="1219200"/>
                </a:moveTo>
                <a:cubicBezTo>
                  <a:pt x="738351" y="994979"/>
                  <a:pt x="1476703" y="770759"/>
                  <a:pt x="1849820" y="567559"/>
                </a:cubicBezTo>
                <a:cubicBezTo>
                  <a:pt x="2222937" y="364359"/>
                  <a:pt x="2236951" y="94593"/>
                  <a:pt x="2238703" y="0"/>
                </a:cubicBezTo>
              </a:path>
            </a:pathLst>
          </a:custGeom>
          <a:ln w="5715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46FB56-9191-B509-0AE4-6A96C0C76A51}"/>
              </a:ext>
            </a:extLst>
          </p:cNvPr>
          <p:cNvCxnSpPr/>
          <p:nvPr/>
        </p:nvCxnSpPr>
        <p:spPr>
          <a:xfrm>
            <a:off x="1576552" y="3174124"/>
            <a:ext cx="2238703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0A9108-6B45-84EA-85BE-FD4212932AB7}"/>
              </a:ext>
            </a:extLst>
          </p:cNvPr>
          <p:cNvCxnSpPr/>
          <p:nvPr/>
        </p:nvCxnSpPr>
        <p:spPr>
          <a:xfrm>
            <a:off x="3815255" y="3310759"/>
            <a:ext cx="0" cy="420413"/>
          </a:xfrm>
          <a:prstGeom prst="straightConnector1">
            <a:avLst/>
          </a:prstGeom>
          <a:ln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DEFF4B-34F2-C5FC-0B93-C8244EF0CE48}"/>
              </a:ext>
            </a:extLst>
          </p:cNvPr>
          <p:cNvSpPr txBox="1"/>
          <p:nvPr/>
        </p:nvSpPr>
        <p:spPr>
          <a:xfrm>
            <a:off x="3970282" y="3239483"/>
            <a:ext cx="1922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Results Gap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52AFB5-5AE4-440A-9E1C-501DC2CF536C}"/>
              </a:ext>
            </a:extLst>
          </p:cNvPr>
          <p:cNvSpPr txBox="1"/>
          <p:nvPr/>
        </p:nvSpPr>
        <p:spPr>
          <a:xfrm>
            <a:off x="7766855" y="2279707"/>
            <a:ext cx="39337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Delivering to environment without use does not add certainty</a:t>
            </a:r>
          </a:p>
        </p:txBody>
      </p:sp>
    </p:spTree>
    <p:extLst>
      <p:ext uri="{BB962C8B-B14F-4D97-AF65-F5344CB8AC3E}">
        <p14:creationId xmlns:p14="http://schemas.microsoft.com/office/powerpoint/2010/main" val="2659099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EAE839-60DA-CE32-513F-BB967EE82E6B}"/>
              </a:ext>
            </a:extLst>
          </p:cNvPr>
          <p:cNvSpPr txBox="1"/>
          <p:nvPr/>
        </p:nvSpPr>
        <p:spPr>
          <a:xfrm>
            <a:off x="1730611" y="1123720"/>
            <a:ext cx="890704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What must be different to shorten release testing from 30 days to 30 minutes?</a:t>
            </a:r>
          </a:p>
        </p:txBody>
      </p:sp>
    </p:spTree>
    <p:extLst>
      <p:ext uri="{BB962C8B-B14F-4D97-AF65-F5344CB8AC3E}">
        <p14:creationId xmlns:p14="http://schemas.microsoft.com/office/powerpoint/2010/main" val="3335561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BAB8F-B1DB-3793-2A0D-F4DC1BD20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 Checking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4F8DDD-5C03-D551-2DC7-9C9E4D24AF73}"/>
              </a:ext>
            </a:extLst>
          </p:cNvPr>
          <p:cNvSpPr txBox="1"/>
          <p:nvPr/>
        </p:nvSpPr>
        <p:spPr>
          <a:xfrm>
            <a:off x="838200" y="2142636"/>
            <a:ext cx="109608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There is no </a:t>
            </a:r>
            <a:r>
              <a:rPr lang="en-US" sz="6000" dirty="0">
                <a:solidFill>
                  <a:schemeClr val="accent4"/>
                </a:solidFill>
              </a:rPr>
              <a:t>automation</a:t>
            </a:r>
            <a:r>
              <a:rPr lang="en-US" sz="6000" dirty="0"/>
              <a:t> that gets a month of work done in 30 minutes. Just </a:t>
            </a:r>
            <a:r>
              <a:rPr lang="en-US" sz="6000" dirty="0">
                <a:solidFill>
                  <a:schemeClr val="accent2"/>
                </a:solidFill>
              </a:rPr>
              <a:t>no</a:t>
            </a:r>
            <a:r>
              <a:rPr lang="en-US" sz="6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3381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BAB8F-B1DB-3793-2A0D-F4DC1BD20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 Checking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4F8DDD-5C03-D551-2DC7-9C9E4D24AF73}"/>
              </a:ext>
            </a:extLst>
          </p:cNvPr>
          <p:cNvSpPr txBox="1"/>
          <p:nvPr/>
        </p:nvSpPr>
        <p:spPr>
          <a:xfrm>
            <a:off x="838200" y="2142636"/>
            <a:ext cx="109608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We do less in release testing.</a:t>
            </a:r>
          </a:p>
          <a:p>
            <a:r>
              <a:rPr lang="en-US" sz="6000" dirty="0"/>
              <a:t>We do more </a:t>
            </a:r>
            <a:r>
              <a:rPr lang="en-US" sz="6000" dirty="0">
                <a:solidFill>
                  <a:schemeClr val="accent2"/>
                </a:solidFill>
              </a:rPr>
              <a:t>before</a:t>
            </a:r>
            <a:r>
              <a:rPr lang="en-US" sz="6000" dirty="0"/>
              <a:t> release testing.</a:t>
            </a:r>
          </a:p>
        </p:txBody>
      </p:sp>
    </p:spTree>
    <p:extLst>
      <p:ext uri="{BB962C8B-B14F-4D97-AF65-F5344CB8AC3E}">
        <p14:creationId xmlns:p14="http://schemas.microsoft.com/office/powerpoint/2010/main" val="867044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BAB8F-B1DB-3793-2A0D-F4DC1BD20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 Checking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4F8DDD-5C03-D551-2DC7-9C9E4D24AF73}"/>
              </a:ext>
            </a:extLst>
          </p:cNvPr>
          <p:cNvSpPr txBox="1"/>
          <p:nvPr/>
        </p:nvSpPr>
        <p:spPr>
          <a:xfrm>
            <a:off x="838200" y="1922298"/>
            <a:ext cx="109608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We </a:t>
            </a:r>
            <a:r>
              <a:rPr lang="en-US" sz="6000" dirty="0">
                <a:solidFill>
                  <a:schemeClr val="accent5"/>
                </a:solidFill>
              </a:rPr>
              <a:t>don’t have bugs</a:t>
            </a:r>
            <a:r>
              <a:rPr lang="en-US" sz="6000" dirty="0"/>
              <a:t>. </a:t>
            </a:r>
            <a:r>
              <a:rPr lang="en-US" sz="6000" dirty="0">
                <a:solidFill>
                  <a:schemeClr val="accent1"/>
                </a:solidFill>
              </a:rPr>
              <a:t>Fixing</a:t>
            </a:r>
            <a:r>
              <a:rPr lang="en-US" sz="6000" dirty="0"/>
              <a:t> delays and causes retesting.  </a:t>
            </a:r>
            <a:br>
              <a:rPr lang="en-US" sz="6000" dirty="0"/>
            </a:br>
            <a:r>
              <a:rPr lang="en-US" sz="6000" dirty="0"/>
              <a:t>We don’t wait for testing. Testing can </a:t>
            </a:r>
            <a:r>
              <a:rPr lang="en-US" sz="6000" dirty="0">
                <a:solidFill>
                  <a:schemeClr val="accent2"/>
                </a:solidFill>
              </a:rPr>
              <a:t>continue after</a:t>
            </a:r>
            <a:r>
              <a:rPr lang="en-US" sz="6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90136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EBA67-DDF8-3E55-98A4-DE7F584A6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year: My Signature Move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69E9411-78F2-AC36-4C8B-F37ECF2284AE}"/>
              </a:ext>
            </a:extLst>
          </p:cNvPr>
          <p:cNvSpPr/>
          <p:nvPr/>
        </p:nvSpPr>
        <p:spPr>
          <a:xfrm>
            <a:off x="499239" y="2564524"/>
            <a:ext cx="2364828" cy="23753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30 days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2F3E0C0-F51B-2318-3CDE-C224308BDA9B}"/>
              </a:ext>
            </a:extLst>
          </p:cNvPr>
          <p:cNvSpPr/>
          <p:nvPr/>
        </p:nvSpPr>
        <p:spPr>
          <a:xfrm>
            <a:off x="3126827" y="2630214"/>
            <a:ext cx="2364828" cy="23753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30 minutes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37FEDB8-FE5B-2B76-841E-13A825F12789}"/>
              </a:ext>
            </a:extLst>
          </p:cNvPr>
          <p:cNvSpPr/>
          <p:nvPr/>
        </p:nvSpPr>
        <p:spPr>
          <a:xfrm>
            <a:off x="1660634" y="2080712"/>
            <a:ext cx="2575035" cy="525854"/>
          </a:xfrm>
          <a:custGeom>
            <a:avLst/>
            <a:gdLst>
              <a:gd name="connsiteX0" fmla="*/ 0 w 2575035"/>
              <a:gd name="connsiteY0" fmla="*/ 462792 h 525854"/>
              <a:gd name="connsiteX1" fmla="*/ 1324304 w 2575035"/>
              <a:gd name="connsiteY1" fmla="*/ 337 h 525854"/>
              <a:gd name="connsiteX2" fmla="*/ 2575035 w 2575035"/>
              <a:gd name="connsiteY2" fmla="*/ 525854 h 525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5035" h="525854">
                <a:moveTo>
                  <a:pt x="0" y="462792"/>
                </a:moveTo>
                <a:cubicBezTo>
                  <a:pt x="447566" y="226309"/>
                  <a:pt x="895132" y="-10173"/>
                  <a:pt x="1324304" y="337"/>
                </a:cubicBezTo>
                <a:cubicBezTo>
                  <a:pt x="1753476" y="10847"/>
                  <a:pt x="2164255" y="268350"/>
                  <a:pt x="2575035" y="525854"/>
                </a:cubicBezTo>
              </a:path>
            </a:pathLst>
          </a:custGeom>
          <a:noFill/>
          <a:ln w="762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811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8618B-B1B8-BDD7-3B71-259F1BC22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Features, Deployments, Releases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BF01808-9011-EA7D-A18A-4DDCBBC4C59D}"/>
              </a:ext>
            </a:extLst>
          </p:cNvPr>
          <p:cNvSpPr/>
          <p:nvPr/>
        </p:nvSpPr>
        <p:spPr>
          <a:xfrm>
            <a:off x="1093076" y="2543503"/>
            <a:ext cx="2659117" cy="17342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Feature</a:t>
            </a:r>
          </a:p>
          <a:p>
            <a:pPr algn="ctr"/>
            <a:r>
              <a:rPr lang="en-US" sz="3200" dirty="0"/>
              <a:t>CHANGE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AD0B0B4-F500-7BA8-8723-11B7A87D2DE3}"/>
              </a:ext>
            </a:extLst>
          </p:cNvPr>
          <p:cNvSpPr/>
          <p:nvPr/>
        </p:nvSpPr>
        <p:spPr>
          <a:xfrm>
            <a:off x="3873062" y="2543501"/>
            <a:ext cx="1891862" cy="17342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DEPLOY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D1FBBA3-0E29-CEA8-FB94-81C095D1E099}"/>
              </a:ext>
            </a:extLst>
          </p:cNvPr>
          <p:cNvSpPr/>
          <p:nvPr/>
        </p:nvSpPr>
        <p:spPr>
          <a:xfrm>
            <a:off x="6873766" y="2543502"/>
            <a:ext cx="1891862" cy="17342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DEPLOY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7371786-D33E-412A-DA90-43E5BCCF6A84}"/>
              </a:ext>
            </a:extLst>
          </p:cNvPr>
          <p:cNvSpPr/>
          <p:nvPr/>
        </p:nvSpPr>
        <p:spPr>
          <a:xfrm>
            <a:off x="8886497" y="2543502"/>
            <a:ext cx="2659117" cy="1734207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RELEASE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4883C992-6721-93E0-EFB4-76901E50D600}"/>
              </a:ext>
            </a:extLst>
          </p:cNvPr>
          <p:cNvSpPr/>
          <p:nvPr/>
        </p:nvSpPr>
        <p:spPr>
          <a:xfrm rot="5400000">
            <a:off x="8925911" y="2702634"/>
            <a:ext cx="419308" cy="4436470"/>
          </a:xfrm>
          <a:prstGeom prst="righ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39A6DC8A-D5C3-A0F3-BE89-332CDAD87140}"/>
              </a:ext>
            </a:extLst>
          </p:cNvPr>
          <p:cNvSpPr/>
          <p:nvPr/>
        </p:nvSpPr>
        <p:spPr>
          <a:xfrm rot="5400000">
            <a:off x="3242445" y="2674884"/>
            <a:ext cx="419308" cy="4436470"/>
          </a:xfrm>
          <a:prstGeom prst="righ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49C22F-53AF-FC40-2228-0781C310D1F1}"/>
              </a:ext>
            </a:extLst>
          </p:cNvPr>
          <p:cNvSpPr txBox="1"/>
          <p:nvPr/>
        </p:nvSpPr>
        <p:spPr>
          <a:xfrm>
            <a:off x="2396667" y="5123793"/>
            <a:ext cx="2296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Feature testing 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CAC1A9-C3D1-49D5-2DB3-5F317EE11067}"/>
              </a:ext>
            </a:extLst>
          </p:cNvPr>
          <p:cNvSpPr txBox="1"/>
          <p:nvPr/>
        </p:nvSpPr>
        <p:spPr>
          <a:xfrm>
            <a:off x="8119539" y="5139196"/>
            <a:ext cx="2039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Release testing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364FE3-943F-FFE8-CA68-137A6B7F3F03}"/>
              </a:ext>
            </a:extLst>
          </p:cNvPr>
          <p:cNvSpPr txBox="1"/>
          <p:nvPr/>
        </p:nvSpPr>
        <p:spPr>
          <a:xfrm>
            <a:off x="36356" y="5139196"/>
            <a:ext cx="2324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System testing =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5268BE-82A6-B31F-C4C4-EF5CDDADB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3505" y="2650470"/>
            <a:ext cx="533209" cy="544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61025E3-F458-0CC7-4A70-A804EB5F3DC5}"/>
              </a:ext>
            </a:extLst>
          </p:cNvPr>
          <p:cNvSpPr txBox="1"/>
          <p:nvPr/>
        </p:nvSpPr>
        <p:spPr>
          <a:xfrm>
            <a:off x="10216055" y="1823452"/>
            <a:ext cx="1614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Feature flag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18E57D-CE88-1FCE-C92B-D2F4918A46CA}"/>
              </a:ext>
            </a:extLst>
          </p:cNvPr>
          <p:cNvCxnSpPr>
            <a:cxnSpLocks/>
          </p:cNvCxnSpPr>
          <p:nvPr/>
        </p:nvCxnSpPr>
        <p:spPr>
          <a:xfrm flipH="1">
            <a:off x="11014841" y="2285117"/>
            <a:ext cx="145268" cy="3566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073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211C1-4042-ADD6-8F0B-5FC4E2A7F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57209E-266E-2778-9F61-DFE09893108D}"/>
              </a:ext>
            </a:extLst>
          </p:cNvPr>
          <p:cNvSpPr txBox="1"/>
          <p:nvPr/>
        </p:nvSpPr>
        <p:spPr>
          <a:xfrm>
            <a:off x="838200" y="2142636"/>
            <a:ext cx="109608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solidFill>
                  <a:schemeClr val="accent5"/>
                </a:solidFill>
              </a:rPr>
              <a:t>EaC</a:t>
            </a:r>
            <a:r>
              <a:rPr lang="en-US" sz="6000" dirty="0"/>
              <a:t>. Nothing changes without changing something. </a:t>
            </a:r>
            <a:r>
              <a:rPr lang="en-US" sz="6000" dirty="0">
                <a:solidFill>
                  <a:schemeClr val="accent1"/>
                </a:solidFill>
              </a:rPr>
              <a:t>Follow the changes</a:t>
            </a:r>
            <a:r>
              <a:rPr lang="en-US" sz="60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FCBCF7-6FA1-F161-E59A-AD077A1EEC4B}"/>
              </a:ext>
            </a:extLst>
          </p:cNvPr>
          <p:cNvSpPr txBox="1"/>
          <p:nvPr/>
        </p:nvSpPr>
        <p:spPr>
          <a:xfrm>
            <a:off x="7171981" y="5272240"/>
            <a:ext cx="4401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</a:t>
            </a:r>
            <a:r>
              <a:rPr lang="en-US" dirty="0" err="1"/>
              <a:t>EaC</a:t>
            </a:r>
            <a:r>
              <a:rPr lang="en-US" dirty="0"/>
              <a:t> – Everything as Code, particularly Infra</a:t>
            </a:r>
          </a:p>
        </p:txBody>
      </p:sp>
    </p:spTree>
    <p:extLst>
      <p:ext uri="{BB962C8B-B14F-4D97-AF65-F5344CB8AC3E}">
        <p14:creationId xmlns:p14="http://schemas.microsoft.com/office/powerpoint/2010/main" val="3618430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4F99B-EAA8-DA3A-6496-3F1ABF356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289381-0527-0BA2-289A-5EA6F5F24CBB}"/>
              </a:ext>
            </a:extLst>
          </p:cNvPr>
          <p:cNvSpPr txBox="1"/>
          <p:nvPr/>
        </p:nvSpPr>
        <p:spPr>
          <a:xfrm>
            <a:off x="838200" y="2142636"/>
            <a:ext cx="109608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5"/>
                </a:solidFill>
              </a:rPr>
              <a:t>Continuous testing</a:t>
            </a:r>
            <a:r>
              <a:rPr lang="en-US" sz="6000" dirty="0"/>
              <a:t>.  Test automation alerts on changes. </a:t>
            </a:r>
            <a:r>
              <a:rPr lang="en-US" sz="6000" dirty="0">
                <a:solidFill>
                  <a:schemeClr val="accent1"/>
                </a:solidFill>
              </a:rPr>
              <a:t>Change calls to explore.</a:t>
            </a:r>
          </a:p>
        </p:txBody>
      </p:sp>
    </p:spTree>
    <p:extLst>
      <p:ext uri="{BB962C8B-B14F-4D97-AF65-F5344CB8AC3E}">
        <p14:creationId xmlns:p14="http://schemas.microsoft.com/office/powerpoint/2010/main" val="3666738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4F99B-EAA8-DA3A-6496-3F1ABF356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289381-0527-0BA2-289A-5EA6F5F24CBB}"/>
              </a:ext>
            </a:extLst>
          </p:cNvPr>
          <p:cNvSpPr txBox="1"/>
          <p:nvPr/>
        </p:nvSpPr>
        <p:spPr>
          <a:xfrm>
            <a:off x="838200" y="2142636"/>
            <a:ext cx="109608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5"/>
                </a:solidFill>
              </a:rPr>
              <a:t>Pipelines</a:t>
            </a:r>
            <a:r>
              <a:rPr lang="en-US" sz="6000" dirty="0"/>
              <a:t>. Doing the work all the time, with every change. </a:t>
            </a:r>
            <a:r>
              <a:rPr lang="en-US" sz="6000" dirty="0">
                <a:solidFill>
                  <a:schemeClr val="accent1"/>
                </a:solidFill>
              </a:rPr>
              <a:t>Routine comes with repetition</a:t>
            </a:r>
            <a:r>
              <a:rPr lang="en-US" sz="6000" dirty="0"/>
              <a:t>. </a:t>
            </a:r>
            <a:endParaRPr lang="en-US" sz="6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438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4943D5-6C42-9F7C-2514-7762F60CCB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5"/>
          <a:stretch/>
        </p:blipFill>
        <p:spPr>
          <a:xfrm>
            <a:off x="88155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366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6710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98627" y="1905506"/>
            <a:ext cx="83947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KG No Matter What" panose="02000507000000020003" pitchFamily="2" charset="77"/>
              </a:rPr>
              <a:t>Pool is not a bigger bathtub.</a:t>
            </a:r>
          </a:p>
        </p:txBody>
      </p:sp>
    </p:spTree>
    <p:extLst>
      <p:ext uri="{BB962C8B-B14F-4D97-AF65-F5344CB8AC3E}">
        <p14:creationId xmlns:p14="http://schemas.microsoft.com/office/powerpoint/2010/main" val="1311796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67DEAA96-9180-4DCB-978D-D8AA1AB83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1166" y="324328"/>
            <a:ext cx="10705768" cy="620934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969179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EBA67-DDF8-3E55-98A4-DE7F584A6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year: Something Lost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2F3E0C0-F51B-2318-3CDE-C224308BDA9B}"/>
              </a:ext>
            </a:extLst>
          </p:cNvPr>
          <p:cNvSpPr/>
          <p:nvPr/>
        </p:nvSpPr>
        <p:spPr>
          <a:xfrm>
            <a:off x="3126827" y="2630214"/>
            <a:ext cx="2364828" cy="23753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30 minutes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7853107-ACB2-8FF3-A13D-0C0D17F1A52B}"/>
              </a:ext>
            </a:extLst>
          </p:cNvPr>
          <p:cNvSpPr/>
          <p:nvPr/>
        </p:nvSpPr>
        <p:spPr>
          <a:xfrm>
            <a:off x="6017170" y="2630214"/>
            <a:ext cx="2364828" cy="2375338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90 days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6949044E-2FEB-A8FE-3AF0-03C46995B366}"/>
              </a:ext>
            </a:extLst>
          </p:cNvPr>
          <p:cNvSpPr/>
          <p:nvPr/>
        </p:nvSpPr>
        <p:spPr>
          <a:xfrm>
            <a:off x="4277710" y="5065984"/>
            <a:ext cx="2722180" cy="389202"/>
          </a:xfrm>
          <a:custGeom>
            <a:avLst/>
            <a:gdLst>
              <a:gd name="connsiteX0" fmla="*/ 0 w 2722180"/>
              <a:gd name="connsiteY0" fmla="*/ 0 h 389202"/>
              <a:gd name="connsiteX1" fmla="*/ 1345324 w 2722180"/>
              <a:gd name="connsiteY1" fmla="*/ 388883 h 389202"/>
              <a:gd name="connsiteX2" fmla="*/ 2722180 w 2722180"/>
              <a:gd name="connsiteY2" fmla="*/ 52552 h 389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2180" h="389202">
                <a:moveTo>
                  <a:pt x="0" y="0"/>
                </a:moveTo>
                <a:cubicBezTo>
                  <a:pt x="445813" y="190062"/>
                  <a:pt x="891627" y="380124"/>
                  <a:pt x="1345324" y="388883"/>
                </a:cubicBezTo>
                <a:cubicBezTo>
                  <a:pt x="1799021" y="397642"/>
                  <a:pt x="2260600" y="225097"/>
                  <a:pt x="2722180" y="52552"/>
                </a:cubicBezTo>
              </a:path>
            </a:pathLst>
          </a:custGeom>
          <a:ln w="7620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088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97B20-D67A-41E0-F1E2-A52517116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Failure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719D9D-5C94-EB80-81A3-CE9E41D51107}"/>
              </a:ext>
            </a:extLst>
          </p:cNvPr>
          <p:cNvSpPr txBox="1"/>
          <p:nvPr/>
        </p:nvSpPr>
        <p:spPr>
          <a:xfrm>
            <a:off x="1113621" y="1569758"/>
            <a:ext cx="109608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5"/>
                </a:solidFill>
              </a:rPr>
              <a:t>Mistakes were made.  </a:t>
            </a:r>
            <a:r>
              <a:rPr lang="en-US" sz="6000" dirty="0">
                <a:solidFill>
                  <a:schemeClr val="accent1"/>
                </a:solidFill>
              </a:rPr>
              <a:t>And by me.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1D8415-555A-6E36-D527-9A46766B90A0}"/>
              </a:ext>
            </a:extLst>
          </p:cNvPr>
          <p:cNvSpPr txBox="1"/>
          <p:nvPr/>
        </p:nvSpPr>
        <p:spPr>
          <a:xfrm>
            <a:off x="1113621" y="2749086"/>
            <a:ext cx="85780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Making results gap visible is a testing skill. Just because someone tests, does not mean they test well.</a:t>
            </a:r>
          </a:p>
          <a:p>
            <a:pPr marL="800100" lvl="1" indent="-342900">
              <a:buAutoNum type="arabicPeriod"/>
            </a:pPr>
            <a:r>
              <a:rPr lang="en-US" sz="2400" dirty="0"/>
              <a:t>Recognizing scope</a:t>
            </a:r>
          </a:p>
          <a:p>
            <a:pPr marL="800100" lvl="1" indent="-342900">
              <a:buAutoNum type="arabicPeriod"/>
            </a:pPr>
            <a:r>
              <a:rPr lang="en-US" sz="2400" dirty="0"/>
              <a:t>Nudging scope with conversational approach</a:t>
            </a:r>
          </a:p>
          <a:p>
            <a:pPr marL="800100" lvl="1" indent="-342900">
              <a:buAutoNum type="arabicPeriod"/>
            </a:pPr>
            <a:r>
              <a:rPr lang="en-US" sz="2400" dirty="0"/>
              <a:t>Orchestrating fixes</a:t>
            </a:r>
          </a:p>
          <a:p>
            <a:pPr marL="800100" lvl="1" indent="-342900">
              <a:buAutoNum type="arabicPeriod"/>
            </a:pPr>
            <a:r>
              <a:rPr lang="en-US" sz="2400" dirty="0"/>
              <a:t>Feeling powerless</a:t>
            </a:r>
          </a:p>
          <a:p>
            <a:pPr marL="342900" indent="-342900">
              <a:buAutoNum type="arabicPeriod"/>
            </a:pPr>
            <a:r>
              <a:rPr lang="en-US" sz="2400" dirty="0"/>
              <a:t>Premature done starts new work. New work piles up uncertainty. 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01ABBC4-3828-577D-8C6E-672414D42623}"/>
              </a:ext>
            </a:extLst>
          </p:cNvPr>
          <p:cNvSpPr/>
          <p:nvPr/>
        </p:nvSpPr>
        <p:spPr>
          <a:xfrm>
            <a:off x="9812874" y="2749086"/>
            <a:ext cx="1961002" cy="1968259"/>
          </a:xfrm>
          <a:prstGeom prst="ellipse">
            <a:avLst/>
          </a:prstGeom>
          <a:effectLst>
            <a:glow rad="587795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Continuous testing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65CC644-16B1-67DE-35FC-1F4B59193B13}"/>
              </a:ext>
            </a:extLst>
          </p:cNvPr>
          <p:cNvSpPr/>
          <p:nvPr/>
        </p:nvSpPr>
        <p:spPr>
          <a:xfrm>
            <a:off x="9238562" y="4120130"/>
            <a:ext cx="1961002" cy="1968259"/>
          </a:xfrm>
          <a:prstGeom prst="ellipse">
            <a:avLst/>
          </a:prstGeom>
          <a:effectLst>
            <a:glow rad="587795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 WIP</a:t>
            </a:r>
          </a:p>
        </p:txBody>
      </p:sp>
    </p:spTree>
    <p:extLst>
      <p:ext uri="{BB962C8B-B14F-4D97-AF65-F5344CB8AC3E}">
        <p14:creationId xmlns:p14="http://schemas.microsoft.com/office/powerpoint/2010/main" val="1934650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EBA67-DDF8-3E55-98A4-DE7F584A6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year: Make Releases Routine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7853107-ACB2-8FF3-A13D-0C0D17F1A52B}"/>
              </a:ext>
            </a:extLst>
          </p:cNvPr>
          <p:cNvSpPr/>
          <p:nvPr/>
        </p:nvSpPr>
        <p:spPr>
          <a:xfrm>
            <a:off x="6017170" y="2630214"/>
            <a:ext cx="2364828" cy="2375338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90 days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5690BD8-1CD1-FF91-8E82-A5D5ECB14010}"/>
              </a:ext>
            </a:extLst>
          </p:cNvPr>
          <p:cNvSpPr/>
          <p:nvPr/>
        </p:nvSpPr>
        <p:spPr>
          <a:xfrm>
            <a:off x="8702565" y="2630214"/>
            <a:ext cx="2364828" cy="2375338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30 minutes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ACC6992-F166-22DD-A6B9-372451BDC4EB}"/>
              </a:ext>
            </a:extLst>
          </p:cNvPr>
          <p:cNvSpPr/>
          <p:nvPr/>
        </p:nvSpPr>
        <p:spPr>
          <a:xfrm>
            <a:off x="7199584" y="2101732"/>
            <a:ext cx="2575035" cy="525854"/>
          </a:xfrm>
          <a:custGeom>
            <a:avLst/>
            <a:gdLst>
              <a:gd name="connsiteX0" fmla="*/ 0 w 2575035"/>
              <a:gd name="connsiteY0" fmla="*/ 462792 h 525854"/>
              <a:gd name="connsiteX1" fmla="*/ 1324304 w 2575035"/>
              <a:gd name="connsiteY1" fmla="*/ 337 h 525854"/>
              <a:gd name="connsiteX2" fmla="*/ 2575035 w 2575035"/>
              <a:gd name="connsiteY2" fmla="*/ 525854 h 525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5035" h="525854">
                <a:moveTo>
                  <a:pt x="0" y="462792"/>
                </a:moveTo>
                <a:cubicBezTo>
                  <a:pt x="447566" y="226309"/>
                  <a:pt x="895132" y="-10173"/>
                  <a:pt x="1324304" y="337"/>
                </a:cubicBezTo>
                <a:cubicBezTo>
                  <a:pt x="1753476" y="10847"/>
                  <a:pt x="2164255" y="268350"/>
                  <a:pt x="2575035" y="525854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199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E4438-2302-24ED-D9C7-FE26018E4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Describing Release and Grouping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0CEF4-1BA2-133B-4CB9-C33D69912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2584" y="6309321"/>
            <a:ext cx="431428" cy="14386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fi-FI"/>
            </a:defPPr>
            <a:lvl1pPr marL="0" algn="r" defTabSz="914400" rtl="0" eaLnBrk="1" latinLnBrk="0" hangingPunct="1">
              <a:defRPr sz="800" kern="1200">
                <a:solidFill>
                  <a:schemeClr val="accent1"/>
                </a:solidFill>
                <a:latin typeface="Vaisala Sans Medium" panose="02000603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86FE07-F779-49C6-81DB-EB924689B7BE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FE0F9C-384A-13D5-6652-EC6CA1D13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28800"/>
            <a:ext cx="7772400" cy="390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675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A4BB-4E58-2B35-D98A-BD0C082D6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Experimenting with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AF1BF-8870-07E0-85A5-5C1289CA1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2584" y="6309321"/>
            <a:ext cx="431428" cy="14386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fi-FI"/>
            </a:defPPr>
            <a:lvl1pPr marL="0" algn="r" defTabSz="914400" rtl="0" eaLnBrk="1" latinLnBrk="0" hangingPunct="1">
              <a:defRPr sz="800" kern="1200">
                <a:solidFill>
                  <a:schemeClr val="accent1"/>
                </a:solidFill>
                <a:latin typeface="Vaisala Sans Medium" panose="02000603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86FE07-F779-49C6-81DB-EB924689B7BE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27958C-EE62-1135-59FC-5540AF1A8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73" y="1484785"/>
            <a:ext cx="4064696" cy="45339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48509D-D492-1445-D35F-99C231DA9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8378" y="2057400"/>
            <a:ext cx="7597422" cy="3119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1A172E-1E8F-41AB-03B1-D6979BA85225}"/>
              </a:ext>
            </a:extLst>
          </p:cNvPr>
          <p:cNvSpPr txBox="1"/>
          <p:nvPr/>
        </p:nvSpPr>
        <p:spPr>
          <a:xfrm>
            <a:off x="8030805" y="5495530"/>
            <a:ext cx="3452099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Practice makes better!</a:t>
            </a:r>
          </a:p>
        </p:txBody>
      </p:sp>
    </p:spTree>
    <p:extLst>
      <p:ext uri="{BB962C8B-B14F-4D97-AF65-F5344CB8AC3E}">
        <p14:creationId xmlns:p14="http://schemas.microsoft.com/office/powerpoint/2010/main" val="3139451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egacy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FE6A80"/>
      </a:accent1>
      <a:accent2>
        <a:srgbClr val="04A3D1"/>
      </a:accent2>
      <a:accent3>
        <a:srgbClr val="FFEBED"/>
      </a:accent3>
      <a:accent4>
        <a:srgbClr val="FE9DAC"/>
      </a:accent4>
      <a:accent5>
        <a:srgbClr val="FEBF00"/>
      </a:accent5>
      <a:accent6>
        <a:srgbClr val="FE1F40"/>
      </a:accent6>
      <a:hlink>
        <a:srgbClr val="E3FEFE"/>
      </a:hlink>
      <a:folHlink>
        <a:srgbClr val="69BBD1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</TotalTime>
  <Words>502</Words>
  <Application>Microsoft Macintosh PowerPoint</Application>
  <PresentationFormat>Widescreen</PresentationFormat>
  <Paragraphs>99</Paragraphs>
  <Slides>25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Aptos</vt:lpstr>
      <vt:lpstr>Arial</vt:lpstr>
      <vt:lpstr>Calibri</vt:lpstr>
      <vt:lpstr>Gill Sans MT</vt:lpstr>
      <vt:lpstr>Gill Sans Nova Light</vt:lpstr>
      <vt:lpstr>KG No Matter What</vt:lpstr>
      <vt:lpstr>Office Theme</vt:lpstr>
      <vt:lpstr>Making   Releases  Routine</vt:lpstr>
      <vt:lpstr>1st year: My Signature Move</vt:lpstr>
      <vt:lpstr>PowerPoint Presentation</vt:lpstr>
      <vt:lpstr>PowerPoint Presentation</vt:lpstr>
      <vt:lpstr>2nd year: Something Lost</vt:lpstr>
      <vt:lpstr>The Failure</vt:lpstr>
      <vt:lpstr>3rd year: Make Releases Routine</vt:lpstr>
      <vt:lpstr>Describing Release and Grouping Tasks</vt:lpstr>
      <vt:lpstr>Experimenting with Structure</vt:lpstr>
      <vt:lpstr>With All Test Green in CI Principle, Release Tagging Preserves Tests for Compliance</vt:lpstr>
      <vt:lpstr>Context Changes Over Time</vt:lpstr>
      <vt:lpstr>PowerPoint Presentation</vt:lpstr>
      <vt:lpstr>What is the Work?</vt:lpstr>
      <vt:lpstr>Release Review</vt:lpstr>
      <vt:lpstr>Certainty vs. Time </vt:lpstr>
      <vt:lpstr>PowerPoint Presentation</vt:lpstr>
      <vt:lpstr>Fact Checking </vt:lpstr>
      <vt:lpstr>Fact Checking </vt:lpstr>
      <vt:lpstr>Fact Checking </vt:lpstr>
      <vt:lpstr>Features, Deployments, Releases</vt:lpstr>
      <vt:lpstr>Guidelines</vt:lpstr>
      <vt:lpstr>Guidelines</vt:lpstr>
      <vt:lpstr>Guidelines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Pyhäjärvi Maaret</dc:creator>
  <cp:lastModifiedBy>Maaret Pyhäjärvi</cp:lastModifiedBy>
  <cp:revision>33</cp:revision>
  <cp:lastPrinted>2024-05-22T18:01:27Z</cp:lastPrinted>
  <dcterms:created xsi:type="dcterms:W3CDTF">2024-05-22T08:59:55Z</dcterms:created>
  <dcterms:modified xsi:type="dcterms:W3CDTF">2024-05-24T05:28:42Z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2c085c9-ccfd-4d47-af6f-b0bae10d6ba2_Enabled">
    <vt:lpwstr>true</vt:lpwstr>
  </property>
  <property fmtid="{D5CDD505-2E9C-101B-9397-08002B2CF9AE}" pid="3" name="MSIP_Label_02c085c9-ccfd-4d47-af6f-b0bae10d6ba2_SetDate">
    <vt:lpwstr>2024-05-22T09:10:50Z</vt:lpwstr>
  </property>
  <property fmtid="{D5CDD505-2E9C-101B-9397-08002B2CF9AE}" pid="4" name="MSIP_Label_02c085c9-ccfd-4d47-af6f-b0bae10d6ba2_Method">
    <vt:lpwstr>Standard</vt:lpwstr>
  </property>
  <property fmtid="{D5CDD505-2E9C-101B-9397-08002B2CF9AE}" pid="5" name="MSIP_Label_02c085c9-ccfd-4d47-af6f-b0bae10d6ba2_Name">
    <vt:lpwstr>Internal</vt:lpwstr>
  </property>
  <property fmtid="{D5CDD505-2E9C-101B-9397-08002B2CF9AE}" pid="6" name="MSIP_Label_02c085c9-ccfd-4d47-af6f-b0bae10d6ba2_SiteId">
    <vt:lpwstr>6d7393e0-41f5-4c2e-9b12-4c2be5da5c57</vt:lpwstr>
  </property>
  <property fmtid="{D5CDD505-2E9C-101B-9397-08002B2CF9AE}" pid="7" name="MSIP_Label_02c085c9-ccfd-4d47-af6f-b0bae10d6ba2_ActionId">
    <vt:lpwstr>e8d544fa-e533-4067-b9d0-14db78b680c5</vt:lpwstr>
  </property>
  <property fmtid="{D5CDD505-2E9C-101B-9397-08002B2CF9AE}" pid="8" name="MSIP_Label_02c085c9-ccfd-4d47-af6f-b0bae10d6ba2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